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79" r:id="rId3"/>
    <p:sldId id="261" r:id="rId4"/>
    <p:sldId id="256"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57" r:id="rId19"/>
    <p:sldId id="280" r:id="rId20"/>
    <p:sldId id="281" r:id="rId21"/>
    <p:sldId id="276" r:id="rId22"/>
    <p:sldId id="275" r:id="rId23"/>
    <p:sldId id="283" r:id="rId24"/>
    <p:sldId id="273" r:id="rId25"/>
    <p:sldId id="278" r:id="rId26"/>
    <p:sldId id="284" r:id="rId27"/>
    <p:sldId id="285" r:id="rId28"/>
    <p:sldId id="277" r:id="rId29"/>
    <p:sldId id="282" r:id="rId30"/>
    <p:sldId id="296" r:id="rId31"/>
    <p:sldId id="295" r:id="rId32"/>
    <p:sldId id="286" r:id="rId33"/>
    <p:sldId id="294" r:id="rId34"/>
    <p:sldId id="297" r:id="rId35"/>
    <p:sldId id="293" r:id="rId36"/>
    <p:sldId id="287" r:id="rId37"/>
    <p:sldId id="292" r:id="rId38"/>
    <p:sldId id="298" r:id="rId39"/>
    <p:sldId id="299" r:id="rId40"/>
    <p:sldId id="300" r:id="rId41"/>
    <p:sldId id="288" r:id="rId42"/>
    <p:sldId id="308" r:id="rId43"/>
    <p:sldId id="306" r:id="rId44"/>
    <p:sldId id="290" r:id="rId45"/>
    <p:sldId id="301" r:id="rId46"/>
    <p:sldId id="305" r:id="rId47"/>
    <p:sldId id="307" r:id="rId48"/>
    <p:sldId id="289" r:id="rId49"/>
    <p:sldId id="303" r:id="rId50"/>
    <p:sldId id="302" r:id="rId51"/>
    <p:sldId id="304" r:id="rId52"/>
    <p:sldId id="291"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napToGrid="0" snapToObjects="1">
      <p:cViewPr varScale="1">
        <p:scale>
          <a:sx n="111" d="100"/>
          <a:sy n="111" d="100"/>
        </p:scale>
        <p:origin x="-6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9/2/10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9/2/10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9/2/10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27A89EA-B3DE-4446-BEB9-14AE4CFC8045}" type="datetimeFigureOut">
              <a:rPr lang="en-US" smtClean="0"/>
              <a:pPr/>
              <a:t>9/2/10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27A89EA-B3DE-4446-BEB9-14AE4CFC8045}" type="datetimeFigureOut">
              <a:rPr lang="en-US" smtClean="0"/>
              <a:pPr/>
              <a:t>9/2/10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27A89EA-B3DE-4446-BEB9-14AE4CFC8045}" type="datetimeFigureOut">
              <a:rPr lang="en-US" smtClean="0"/>
              <a:pPr/>
              <a:t>9/2/10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27A89EA-B3DE-4446-BEB9-14AE4CFC8045}" type="datetimeFigureOut">
              <a:rPr lang="en-US" smtClean="0"/>
              <a:pPr/>
              <a:t>9/2/10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27A89EA-B3DE-4446-BEB9-14AE4CFC8045}" type="datetimeFigureOut">
              <a:rPr lang="en-US" smtClean="0"/>
              <a:pPr/>
              <a:t>9/2/10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A89EA-B3DE-4446-BEB9-14AE4CFC8045}" type="datetimeFigureOut">
              <a:rPr lang="en-US" smtClean="0"/>
              <a:pPr/>
              <a:t>9/2/10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27A89EA-B3DE-4446-BEB9-14AE4CFC8045}" type="datetimeFigureOut">
              <a:rPr lang="en-US" smtClean="0"/>
              <a:pPr/>
              <a:t>9/2/10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27A89EA-B3DE-4446-BEB9-14AE4CFC8045}" type="datetimeFigureOut">
              <a:rPr lang="en-US" smtClean="0"/>
              <a:pPr/>
              <a:t>9/2/10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526DB-A5F1-C641-90A8-1C9ED3A265BD}" type="slidenum">
              <a:rPr lang="en-US" smtClean="0"/>
              <a:pPr/>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A89EA-B3DE-4446-BEB9-14AE4CFC8045}" type="datetimeFigureOut">
              <a:rPr lang="en-US" smtClean="0"/>
              <a:pPr/>
              <a:t>9/2/10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526DB-A5F1-C641-90A8-1C9ED3A265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Lexical </a:t>
            </a:r>
            <a:r>
              <a:rPr lang="en-US" i="1" dirty="0" err="1" smtClean="0"/>
              <a:t>v</a:t>
            </a:r>
            <a:r>
              <a:rPr lang="en-US" dirty="0" smtClean="0"/>
              <a:t> Grammatical Clues</a:t>
            </a:r>
            <a:endParaRPr lang="en-US"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10" name="TextBox 9"/>
          <p:cNvSpPr txBox="1"/>
          <p:nvPr/>
        </p:nvSpPr>
        <p:spPr>
          <a:xfrm>
            <a:off x="1807636" y="6027003"/>
            <a:ext cx="7164754" cy="584776"/>
          </a:xfrm>
          <a:prstGeom prst="rect">
            <a:avLst/>
          </a:prstGeom>
          <a:noFill/>
        </p:spPr>
        <p:txBody>
          <a:bodyPr wrap="square" rtlCol="0">
            <a:spAutoFit/>
          </a:bodyPr>
          <a:lstStyle/>
          <a:p>
            <a:pPr algn="r"/>
            <a:r>
              <a:rPr lang="en-US" sz="1600" dirty="0" smtClean="0"/>
              <a:t>Saturn</a:t>
            </a:r>
          </a:p>
          <a:p>
            <a:pPr algn="r"/>
            <a:r>
              <a:rPr lang="en-US" sz="1600" dirty="0" err="1" smtClean="0"/>
              <a:t>http://www.facts-about.org.uk/science-planet-saturn-planet-info.htm</a:t>
            </a:r>
            <a:endParaRPr lang="en-US" sz="16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a:t>
            </a:r>
            <a:r>
              <a:rPr lang="en-US" dirty="0" smtClean="0">
                <a:solidFill>
                  <a:srgbClr val="FF0000"/>
                </a:solidFill>
              </a:rPr>
              <a:t>Lexical </a:t>
            </a:r>
            <a:r>
              <a:rPr lang="en-US" i="1" dirty="0" err="1" smtClean="0"/>
              <a:t>v</a:t>
            </a:r>
            <a:r>
              <a:rPr lang="en-US" dirty="0" smtClean="0"/>
              <a:t> Grammatical Clues</a:t>
            </a: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45305"/>
            <a:ext cx="7772400" cy="1470025"/>
          </a:xfrm>
        </p:spPr>
        <p:txBody>
          <a:bodyPr>
            <a:normAutofit fontScale="90000"/>
          </a:bodyPr>
          <a:lstStyle/>
          <a:p>
            <a:r>
              <a:rPr lang="en-US" dirty="0" smtClean="0"/>
              <a:t>How we Read:</a:t>
            </a:r>
            <a:br>
              <a:rPr lang="en-US" dirty="0" smtClean="0"/>
            </a:br>
            <a:r>
              <a:rPr lang="en-US" dirty="0" smtClean="0"/>
              <a:t>Exploring Lexical </a:t>
            </a:r>
            <a:r>
              <a:rPr lang="en-US" i="1" dirty="0" err="1" smtClean="0"/>
              <a:t>v</a:t>
            </a:r>
            <a:r>
              <a:rPr lang="en-US" dirty="0" smtClean="0"/>
              <a:t> </a:t>
            </a:r>
            <a:r>
              <a:rPr lang="en-US" dirty="0" smtClean="0">
                <a:solidFill>
                  <a:srgbClr val="FF0000"/>
                </a:solidFill>
              </a:rPr>
              <a:t>Grammatical </a:t>
            </a:r>
            <a:r>
              <a:rPr lang="en-US" dirty="0" smtClean="0"/>
              <a:t>Clues</a:t>
            </a:r>
            <a:endParaRPr lang="en-US"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441682"/>
            <a:ext cx="7276302" cy="2520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667816" y="4279913"/>
            <a:ext cx="461428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667816" y="4279913"/>
            <a:ext cx="461428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223172" y="3962401"/>
            <a:ext cx="59226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45785" y="4279913"/>
            <a:ext cx="383631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10465" y="1441682"/>
            <a:ext cx="443533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869495" y="4597425"/>
            <a:ext cx="394338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1759194"/>
            <a:ext cx="7276302" cy="2203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7" name="Rectangle 6"/>
          <p:cNvSpPr/>
          <p:nvPr/>
        </p:nvSpPr>
        <p:spPr>
          <a:xfrm>
            <a:off x="869495" y="1441682"/>
            <a:ext cx="19906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69495" y="2357036"/>
            <a:ext cx="7276301" cy="16053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724435" y="3962401"/>
            <a:ext cx="95735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69495" y="4279913"/>
            <a:ext cx="379832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457227" y="4279913"/>
            <a:ext cx="382487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869495" y="1759194"/>
            <a:ext cx="7276301" cy="2746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6" name="TextBox 5"/>
          <p:cNvSpPr txBox="1"/>
          <p:nvPr/>
        </p:nvSpPr>
        <p:spPr>
          <a:xfrm>
            <a:off x="869495" y="1441682"/>
            <a:ext cx="7276302" cy="3416320"/>
          </a:xfrm>
          <a:prstGeom prst="rect">
            <a:avLst/>
          </a:prstGeom>
          <a:noFill/>
        </p:spPr>
        <p:txBody>
          <a:bodyPr wrap="square" rtlCol="0">
            <a:spAutoFit/>
          </a:bodyPr>
          <a:lstStyle/>
          <a:p>
            <a:r>
              <a:rPr lang="en-US" dirty="0"/>
              <a:t>The beginning of the bassoon is similar to the oboe. The bassoon itself first appeared about 1650, and by the end of the 1700’s, it had from 4 to 8 keys. During the 1800’s, many people experimented with improving the fingering of the bassoon. Most of the changes helped the fingering, but made the tone of the instrument suffer. The </a:t>
            </a:r>
            <a:r>
              <a:rPr lang="en-US" dirty="0" err="1"/>
              <a:t>Heckel</a:t>
            </a:r>
            <a:r>
              <a:rPr lang="en-US" dirty="0"/>
              <a:t> family of Germany managed to improve the fingering of the bassoon without damaging its tone. Many professionals today play bassoons made by the </a:t>
            </a:r>
            <a:r>
              <a:rPr lang="en-US" dirty="0" err="1"/>
              <a:t>Heckel</a:t>
            </a:r>
            <a:r>
              <a:rPr lang="en-US" dirty="0"/>
              <a:t> </a:t>
            </a:r>
            <a:r>
              <a:rPr lang="en-US" dirty="0" err="1"/>
              <a:t>Company.The</a:t>
            </a:r>
            <a:r>
              <a:rPr lang="en-US" dirty="0"/>
              <a:t> bassoon is the lowest and largest of the woodwinds. Its sound has a lot of variety, depending on if low, medium or high notes are used. In the very highest range, the bassoon can sound throaty and not of this world. In its mid-range, the bassoon has a large, full, mellow noise. In the lowest range, it can be extremely powerful and heavy.</a:t>
            </a:r>
            <a:r>
              <a:rPr lang="en-US" dirty="0" smtClean="0"/>
              <a:t> </a:t>
            </a:r>
            <a:endParaRPr lang="en-US" dirty="0"/>
          </a:p>
        </p:txBody>
      </p:sp>
      <p:sp>
        <p:nvSpPr>
          <p:cNvPr id="5" name="TextBox 4"/>
          <p:cNvSpPr txBox="1"/>
          <p:nvPr/>
        </p:nvSpPr>
        <p:spPr>
          <a:xfrm>
            <a:off x="4770783" y="5206073"/>
            <a:ext cx="3375014" cy="923330"/>
          </a:xfrm>
          <a:prstGeom prst="rect">
            <a:avLst/>
          </a:prstGeom>
          <a:noFill/>
        </p:spPr>
        <p:txBody>
          <a:bodyPr wrap="square" rtlCol="0">
            <a:spAutoFit/>
          </a:bodyPr>
          <a:lstStyle/>
          <a:p>
            <a:endParaRPr lang="en-US" dirty="0" smtClean="0"/>
          </a:p>
          <a:p>
            <a:r>
              <a:rPr lang="en-US" dirty="0" smtClean="0">
                <a:solidFill>
                  <a:srgbClr val="FF0000"/>
                </a:solidFill>
              </a:rPr>
              <a:t>History of the Bassoon</a:t>
            </a:r>
          </a:p>
          <a:p>
            <a:r>
              <a:rPr lang="en-US" dirty="0" smtClean="0">
                <a:solidFill>
                  <a:srgbClr val="FF0000"/>
                </a:solidFill>
              </a:rPr>
              <a:t>http://</a:t>
            </a:r>
            <a:r>
              <a:rPr lang="en-US" dirty="0" err="1" smtClean="0">
                <a:solidFill>
                  <a:srgbClr val="FF0000"/>
                </a:solidFill>
              </a:rPr>
              <a:t>library.thinkquest.org</a:t>
            </a:r>
            <a:endParaRPr lang="en-US" dirty="0">
              <a:solidFill>
                <a:srgbClr val="FF0000"/>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2012986"/>
            <a:ext cx="7796215" cy="1754327"/>
          </a:xfrm>
          <a:prstGeom prst="rect">
            <a:avLst/>
          </a:prstGeom>
          <a:noFill/>
        </p:spPr>
        <p:txBody>
          <a:bodyPr wrap="square" rtlCol="0">
            <a:spAutoFit/>
          </a:bodyPr>
          <a:lstStyle/>
          <a:p>
            <a:pPr marL="342900" indent="-342900">
              <a:buFont typeface="+mj-lt"/>
              <a:buAutoNum type="arabicPeriod"/>
            </a:pPr>
            <a:r>
              <a:rPr lang="en-US" sz="5400" dirty="0" smtClean="0"/>
              <a:t>What type of text is this?</a:t>
            </a:r>
          </a:p>
          <a:p>
            <a:pPr marL="342900" indent="-342900">
              <a:buFont typeface="+mj-lt"/>
              <a:buAutoNum type="arabicPeriod"/>
            </a:pPr>
            <a:r>
              <a:rPr lang="en-US" sz="5400" dirty="0" smtClean="0"/>
              <a:t>What is its topic?</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0" y="-2822215"/>
            <a:ext cx="10288072" cy="9680215"/>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66103" y="-904462"/>
            <a:ext cx="9510103" cy="7762462"/>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823818"/>
            <a:ext cx="7796215" cy="5355313"/>
          </a:xfrm>
          <a:prstGeom prst="rect">
            <a:avLst/>
          </a:prstGeom>
          <a:noFill/>
        </p:spPr>
        <p:txBody>
          <a:bodyPr wrap="square" rtlCol="0">
            <a:spAutoFit/>
          </a:bodyPr>
          <a:lstStyle/>
          <a:p>
            <a:r>
              <a:rPr lang="en-US" dirty="0"/>
              <a:t>Debra Morgan is a fictional character in the novels Darkly Dreaming Dexter, Dearly Devoted Dexter, Dexter in the Dark and Dexter By Design, as well as the Showtime TV series Dexter based on the first novel, in which and she is played by Jennifer Carpenter.</a:t>
            </a:r>
            <a:endParaRPr lang="en-GB" dirty="0"/>
          </a:p>
          <a:p>
            <a:r>
              <a:rPr lang="en-US" dirty="0"/>
              <a:t>Debra was born to Doris Morgan and Harry Morgan and later became foster sister to Dexter Morgan. A rough, foul-mouthed tomboy, she craved the attention of her father, and envied Dexter for all the time that Harry spent with him — unaware that Harry was teaching him how to get away with murder.</a:t>
            </a:r>
            <a:endParaRPr lang="en-GB" dirty="0"/>
          </a:p>
          <a:p>
            <a:r>
              <a:rPr lang="en-US" dirty="0"/>
              <a:t>When she was 12, her mother, Doris Morgan, died of cancer. From then on, she wants to become a detective like her father, and started learning to shoot a gun by taking her father's. Dexter found out and told Harry, who punished her; hurt, Debra told Dexter that she wished that Harry had never brought him home; she was immediately remorseful for saying it, however, and apologized.</a:t>
            </a:r>
            <a:endParaRPr lang="en-GB" dirty="0"/>
          </a:p>
          <a:p>
            <a:r>
              <a:rPr lang="en-US" dirty="0"/>
              <a:t>She is distraught at her father's death and inspired by his legendary police career, she follows in his footsteps and joins the police and yearns desperately to become a Homicide Detective.</a:t>
            </a:r>
            <a:endParaRPr lang="en-GB" dirty="0"/>
          </a:p>
          <a:p>
            <a:r>
              <a:rPr lang="en-US" dirty="0"/>
              <a:t>She spends three years in patrol and then another two years in vice before being promoted by Captain Tom Matthews (a friend of her father), becoming a Homicide officer at the start of the first 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144072" y="552403"/>
            <a:ext cx="10288072" cy="8227965"/>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66103" y="-904462"/>
            <a:ext cx="8852193"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872927" y="1121308"/>
            <a:ext cx="7990707"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p:nvSpPr>
        <p:spPr>
          <a:xfrm>
            <a:off x="1025327" y="1273708"/>
            <a:ext cx="7990707"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41682"/>
            <a:ext cx="7796215" cy="2585323"/>
          </a:xfrm>
          <a:prstGeom prst="rect">
            <a:avLst/>
          </a:prstGeom>
          <a:noFill/>
        </p:spPr>
        <p:txBody>
          <a:bodyPr wrap="square" rtlCol="0">
            <a:spAutoFit/>
          </a:bodyPr>
          <a:lstStyle/>
          <a:p>
            <a:r>
              <a:rPr lang="en-US" dirty="0"/>
              <a:t>Manuel </a:t>
            </a:r>
            <a:r>
              <a:rPr lang="en-US" dirty="0" err="1"/>
              <a:t>Dorrego</a:t>
            </a:r>
            <a:r>
              <a:rPr lang="en-US" dirty="0"/>
              <a:t> (11 June 1787 – 13 December 1828) was an Argentine statesman and soldier. He was governor of Buenos Aires in 1820, and then again from 1827 to 1828.</a:t>
            </a:r>
            <a:endParaRPr lang="en-GB" dirty="0"/>
          </a:p>
          <a:p>
            <a:r>
              <a:rPr lang="en-US" dirty="0" err="1"/>
              <a:t>Dorrego</a:t>
            </a:r>
            <a:r>
              <a:rPr lang="en-US" dirty="0"/>
              <a:t> stepped into the political void created after the resignation of the first President of Argentina, the liberal Bernardino </a:t>
            </a:r>
            <a:r>
              <a:rPr lang="en-US" dirty="0" err="1"/>
              <a:t>Rivadavia</a:t>
            </a:r>
            <a:r>
              <a:rPr lang="en-US" dirty="0"/>
              <a:t>. </a:t>
            </a:r>
            <a:r>
              <a:rPr lang="en-US" dirty="0" err="1"/>
              <a:t>Dorrego</a:t>
            </a:r>
            <a:r>
              <a:rPr lang="en-US" dirty="0"/>
              <a:t> was a firm supporter of Federalism, and this consequently led to his execution at the hands of Juan </a:t>
            </a:r>
            <a:r>
              <a:rPr lang="en-US" dirty="0" err="1"/>
              <a:t>Lavalle</a:t>
            </a:r>
            <a:r>
              <a:rPr lang="en-US" dirty="0"/>
              <a:t>. The conservative caudillo Juan Manuel de Rosas became his federalist successor, and ruled Argentina from 1829 to 1852.</a:t>
            </a:r>
            <a:endParaRPr lang="en-GB" dirty="0"/>
          </a:p>
          <a:p>
            <a:r>
              <a:rPr lang="en-US" dirty="0"/>
              <a:t>He was buried in La </a:t>
            </a:r>
            <a:r>
              <a:rPr lang="en-US" dirty="0" err="1"/>
              <a:t>Recoleta</a:t>
            </a:r>
            <a:r>
              <a:rPr lang="en-US" dirty="0"/>
              <a:t> Cemetery in Buenos Aires.</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457629" y="1441682"/>
            <a:ext cx="8852193" cy="4931467"/>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3894829" cy="4524316"/>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067420" y="0"/>
            <a:ext cx="930639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838201"/>
            <a:ext cx="8198928" cy="55790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3894829" cy="4524316"/>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75901"/>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6811031" cy="2585323"/>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717292" y="985969"/>
            <a:ext cx="9534101" cy="5872031"/>
          </a:xfrm>
          <a:prstGeom prst="frame">
            <a:avLst>
              <a:gd name="adj1" fmla="val 3596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913744"/>
            <a:ext cx="6811031" cy="2585323"/>
          </a:xfrm>
          <a:prstGeom prst="rect">
            <a:avLst/>
          </a:prstGeom>
          <a:noFill/>
        </p:spPr>
        <p:txBody>
          <a:bodyPr wrap="square" rtlCol="0">
            <a:spAutoFit/>
          </a:bodyPr>
          <a:lstStyle/>
          <a:p>
            <a:r>
              <a:rPr lang="en-US" dirty="0"/>
              <a:t>Drayton or Market Drayton was a rural district in </a:t>
            </a:r>
            <a:r>
              <a:rPr lang="en-US" dirty="0" err="1"/>
              <a:t>Shropshire</a:t>
            </a:r>
            <a:r>
              <a:rPr lang="en-US" dirty="0"/>
              <a:t>, England from 1894 to 1974. It was created by the Local Government Act 1894 under the name 'Drayton', from that part of the Market Drayton rural sanitary district which was in </a:t>
            </a:r>
            <a:r>
              <a:rPr lang="en-US" dirty="0" err="1"/>
              <a:t>Shropshire</a:t>
            </a:r>
            <a:r>
              <a:rPr lang="en-US" dirty="0"/>
              <a:t> (the rest forming </a:t>
            </a:r>
            <a:r>
              <a:rPr lang="en-US" dirty="0" err="1"/>
              <a:t>Blore</a:t>
            </a:r>
            <a:r>
              <a:rPr lang="en-US" dirty="0"/>
              <a:t> Heath Rural District in Staffordshire).</a:t>
            </a:r>
            <a:endParaRPr lang="en-GB" dirty="0"/>
          </a:p>
          <a:p>
            <a:r>
              <a:rPr lang="en-US" dirty="0"/>
              <a:t>In 1966 the district was merged with the Market Drayton urban district and renamed the 'Market Drayton' rural district.</a:t>
            </a:r>
            <a:endParaRPr lang="en-GB" dirty="0"/>
          </a:p>
          <a:p>
            <a:r>
              <a:rPr lang="en-US" dirty="0"/>
              <a:t>In 1974, under the Local Government Act 1972 it was abolished, and became part of the North </a:t>
            </a:r>
            <a:r>
              <a:rPr lang="en-US" dirty="0" err="1"/>
              <a:t>Shropshire</a:t>
            </a:r>
            <a:r>
              <a:rPr lang="en-US" dirty="0"/>
              <a:t> district.</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75901"/>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606815" y="1240913"/>
            <a:ext cx="10585470" cy="6713961"/>
          </a:xfrm>
          <a:prstGeom prst="frame">
            <a:avLst>
              <a:gd name="adj1" fmla="val 449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30240"/>
            <a:ext cx="7796215" cy="4801315"/>
          </a:xfrm>
          <a:prstGeom prst="rect">
            <a:avLst/>
          </a:prstGeom>
          <a:noFill/>
        </p:spPr>
        <p:txBody>
          <a:bodyPr wrap="square" rtlCol="0">
            <a:spAutoFit/>
          </a:bodyPr>
          <a:lstStyle/>
          <a:p>
            <a:r>
              <a:rPr lang="en-US" dirty="0"/>
              <a:t>My father's family name being </a:t>
            </a:r>
            <a:r>
              <a:rPr lang="en-US" dirty="0" err="1"/>
              <a:t>Pirrip</a:t>
            </a:r>
            <a:r>
              <a:rPr lang="en-US" dirty="0"/>
              <a:t>, and my Christian name Philip, my infant tongue could make of both names nothing longer or more explicit than Pip. So, I called myself Pip, and came to be called </a:t>
            </a:r>
            <a:r>
              <a:rPr lang="en-US" dirty="0" err="1"/>
              <a:t>Pip.I</a:t>
            </a:r>
            <a:r>
              <a:rPr lang="en-US" dirty="0"/>
              <a:t> give </a:t>
            </a:r>
            <a:r>
              <a:rPr lang="en-US" dirty="0" err="1"/>
              <a:t>Pirrip</a:t>
            </a:r>
            <a:r>
              <a:rPr lang="en-US" dirty="0"/>
              <a:t> as my father's family name, on the authority of his tombstone and my sister - Mrs. Joe </a:t>
            </a:r>
            <a:r>
              <a:rPr lang="en-US" dirty="0" err="1"/>
              <a:t>Gargery</a:t>
            </a:r>
            <a:r>
              <a:rPr lang="en-US" dirty="0"/>
              <a:t>, who married the blacksmith. As I never saw my father or my mother, and never saw any likeness of either of them (for their days were long before the days of photographs), my first fancies regarding what they were like, were unreasonably derived from their tombstones. The shape of the letters on my father's, gave me an odd idea that he was a square, stout, dark man, with curly black hair. From the character and turn of the inscription, "Also Georgiana Wife of the Above," I drew a childish conclusion that my mother was freckled and sickly. To five little stone lozenges, each about a foot and a half long, which were arranged in a neat row beside their grave, and were sacred to the memory of five little brothers of mine - who gave up trying to get a living, exceedingly early in that universal struggle - I am indebted for a belief I religiously entertained that they had all been born on their backs with their hands in their trousers-pockets, and had never taken them out in this state of existence.</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15723" y="2768944"/>
            <a:ext cx="7796215" cy="923330"/>
          </a:xfrm>
          <a:prstGeom prst="rect">
            <a:avLst/>
          </a:prstGeom>
          <a:noFill/>
        </p:spPr>
        <p:txBody>
          <a:bodyPr wrap="square" rtlCol="0">
            <a:spAutoFit/>
          </a:bodyPr>
          <a:lstStyle/>
          <a:p>
            <a:pPr marL="342900" indent="-342900" algn="ctr"/>
            <a:r>
              <a:rPr lang="en-US" sz="5400" dirty="0" smtClean="0"/>
              <a:t>TEXT WINDOWS</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0" y="-1610865"/>
            <a:ext cx="10585470" cy="6713961"/>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1023024" y="1187583"/>
            <a:ext cx="10585470" cy="7272493"/>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34473" y="1587487"/>
            <a:ext cx="8198928" cy="48297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
        <p:nvSpPr>
          <p:cNvPr id="5" name="Frame 4"/>
          <p:cNvSpPr/>
          <p:nvPr/>
        </p:nvSpPr>
        <p:spPr>
          <a:xfrm>
            <a:off x="357413" y="-204139"/>
            <a:ext cx="10585470" cy="6713961"/>
          </a:xfrm>
          <a:prstGeom prst="frame">
            <a:avLst>
              <a:gd name="adj1" fmla="val 4637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067419" y="1409777"/>
            <a:ext cx="7796215" cy="3693319"/>
          </a:xfrm>
          <a:prstGeom prst="rect">
            <a:avLst/>
          </a:prstGeom>
          <a:noFill/>
        </p:spPr>
        <p:txBody>
          <a:bodyPr wrap="square" rtlCol="0">
            <a:spAutoFit/>
          </a:bodyPr>
          <a:lstStyle/>
          <a:p>
            <a:r>
              <a:rPr lang="en-US" dirty="0"/>
              <a:t>Carlisle Centurions is a rugby league club based in Carlisle, </a:t>
            </a:r>
            <a:r>
              <a:rPr lang="en-US" dirty="0" err="1"/>
              <a:t>Cumbria</a:t>
            </a:r>
            <a:r>
              <a:rPr lang="en-US" dirty="0"/>
              <a:t>. They play in the National Division of the Rugby League Conference. Their home ground is </a:t>
            </a:r>
            <a:r>
              <a:rPr lang="en-US" dirty="0" err="1"/>
              <a:t>Gillford</a:t>
            </a:r>
            <a:r>
              <a:rPr lang="en-US" dirty="0"/>
              <a:t> Park and has covered accommodation on three sides with nearly 1,000 seats available for spectators.</a:t>
            </a:r>
            <a:endParaRPr lang="en-GB" dirty="0"/>
          </a:p>
          <a:p>
            <a:r>
              <a:rPr lang="en-US" dirty="0"/>
              <a:t>Carlisle Border Raiders RLFC were a semi-professional club that existed between 1981 and 1997. The club were founded in 2003 by former international Bev </a:t>
            </a:r>
            <a:r>
              <a:rPr lang="en-US" dirty="0" err="1"/>
              <a:t>Risman</a:t>
            </a:r>
            <a:r>
              <a:rPr lang="en-US" dirty="0"/>
              <a:t> and joined the North West Division of the Rugby League Conference which it won. The Centurions went on to reach the Grand Final of the Harry Jepson Trophy in 2003 when they were narrowly beaten at </a:t>
            </a:r>
            <a:r>
              <a:rPr lang="en-US" dirty="0" err="1"/>
              <a:t>Wilderspool</a:t>
            </a:r>
            <a:r>
              <a:rPr lang="en-US" dirty="0"/>
              <a:t> by Bridgend Blue Bulls.</a:t>
            </a:r>
            <a:endParaRPr lang="en-GB" dirty="0"/>
          </a:p>
          <a:p>
            <a:r>
              <a:rPr lang="en-US" dirty="0"/>
              <a:t>The 2004 season saw Carlisle Centurions leave the Conference to join the newly formed National League Three. Centurions 'A' continued to play in the Conference in a newly formed Cumbrian Division but withdrew mid-season.</a:t>
            </a:r>
            <a:endParaRPr lang="en-GB" dirty="0"/>
          </a:p>
        </p:txBody>
      </p:sp>
      <p:sp>
        <p:nvSpPr>
          <p:cNvPr id="3" name="TextBox 2"/>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35638" y="2368477"/>
            <a:ext cx="7796215" cy="2585323"/>
          </a:xfrm>
          <a:prstGeom prst="rect">
            <a:avLst/>
          </a:prstGeom>
          <a:noFill/>
        </p:spPr>
        <p:txBody>
          <a:bodyPr wrap="square" rtlCol="0">
            <a:spAutoFit/>
          </a:bodyPr>
          <a:lstStyle/>
          <a:p>
            <a:pPr marL="342900" indent="-342900" algn="ctr"/>
            <a:r>
              <a:rPr lang="en-US" sz="5400" dirty="0" smtClean="0"/>
              <a:t>What do I need to do to make you more confident in this activity?</a:t>
            </a:r>
            <a:endParaRPr lang="en-US" sz="54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560371" y="2412577"/>
            <a:ext cx="8173030" cy="3923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324601" y="5638800"/>
            <a:ext cx="61681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18795" y="1587488"/>
            <a:ext cx="164360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502"/>
            <a:ext cx="7772400" cy="1470025"/>
          </a:xfrm>
        </p:spPr>
        <p:txBody>
          <a:bodyPr>
            <a:noAutofit/>
          </a:bodyPr>
          <a:lstStyle/>
          <a:p>
            <a:pPr algn="l"/>
            <a:r>
              <a:rPr lang="en-US" sz="1800" b="1" dirty="0" smtClean="0"/>
              <a:t/>
            </a:r>
            <a:br>
              <a:rPr lang="en-US" sz="1800" b="1" dirty="0" smtClean="0"/>
            </a:br>
            <a:r>
              <a:rPr lang="en-US" sz="1800" b="1" dirty="0"/>
              <a:t/>
            </a:r>
            <a:br>
              <a:rPr lang="en-US" sz="1800" b="1" dirty="0"/>
            </a:br>
            <a:r>
              <a:rPr lang="en-US" sz="1800" b="1" dirty="0" smtClean="0"/>
              <a:t>The </a:t>
            </a:r>
            <a:r>
              <a:rPr lang="en-US" sz="1800" b="1" dirty="0"/>
              <a:t>name of</a:t>
            </a:r>
            <a:r>
              <a:rPr lang="en-US" sz="1800" b="1" dirty="0" smtClean="0"/>
              <a:t> the planet is derives from the mythical Roman god Saturn, god of fertility, and agriculture. The god Saturn also gives its name to the word "</a:t>
            </a:r>
            <a:r>
              <a:rPr lang="en-US" sz="1800" b="1" dirty="0" err="1" smtClean="0"/>
              <a:t>Saturday".  Saturn</a:t>
            </a:r>
            <a:r>
              <a:rPr lang="en-US" sz="1800" b="1" dirty="0" smtClean="0"/>
              <a:t> is clearly visible in the night sky with the naked eye, and in consequence has been known to humans since pre-historic times, but it was not until the year 1659 that the Astronomer Christian Huygens correctly identified Saturn's now famous rings using his telescope.		</a:t>
            </a:r>
            <a:br>
              <a:rPr lang="en-US" sz="1800" b="1" dirty="0" smtClean="0"/>
            </a:br>
            <a:r>
              <a:rPr lang="en-US" sz="1800" b="1" dirty="0" smtClean="0"/>
              <a:t> Saturn is the sixth furthest planet in our solar system from the sun, the average distance being 1427 million km; Earth by comparison is nine and a half times this distance away from the </a:t>
            </a:r>
            <a:r>
              <a:rPr lang="en-US" sz="1800" b="1" dirty="0" err="1" smtClean="0"/>
              <a:t>sun.  The</a:t>
            </a:r>
            <a:r>
              <a:rPr lang="en-US" sz="1800" b="1" dirty="0" smtClean="0"/>
              <a:t> planet Saturn has a diameter of about 120536km, eleven times that of the Earth, making it the second biggest planet in our solar system. Its mass is second only to Jupiter, and is 95 </a:t>
            </a:r>
            <a:r>
              <a:rPr lang="en-US" sz="1800" b="1" dirty="0"/>
              <a:t>times greater than that of Earth.		</a:t>
            </a:r>
          </a:p>
        </p:txBody>
      </p:sp>
      <p:sp>
        <p:nvSpPr>
          <p:cNvPr id="4" name="TextBox 3"/>
          <p:cNvSpPr txBox="1"/>
          <p:nvPr/>
        </p:nvSpPr>
        <p:spPr>
          <a:xfrm>
            <a:off x="1647464" y="800934"/>
            <a:ext cx="5834771" cy="369332"/>
          </a:xfrm>
          <a:prstGeom prst="rect">
            <a:avLst/>
          </a:prstGeom>
          <a:noFill/>
        </p:spPr>
        <p:txBody>
          <a:bodyPr wrap="square" rtlCol="0">
            <a:spAutoFit/>
          </a:bodyPr>
          <a:lstStyle/>
          <a:p>
            <a:pPr algn="ctr"/>
            <a:r>
              <a:rPr lang="en-US" b="1" dirty="0"/>
              <a:t>Facts and</a:t>
            </a:r>
            <a:r>
              <a:rPr lang="en-US" b="1" dirty="0" smtClean="0"/>
              <a:t> info </a:t>
            </a:r>
            <a:r>
              <a:rPr lang="en-US" b="1" dirty="0"/>
              <a:t>about the Planet Saturn</a:t>
            </a:r>
            <a:endParaRPr lang="en-US" dirty="0"/>
          </a:p>
        </p:txBody>
      </p:sp>
      <p:sp>
        <p:nvSpPr>
          <p:cNvPr id="5" name="Rectangle 4"/>
          <p:cNvSpPr/>
          <p:nvPr/>
        </p:nvSpPr>
        <p:spPr>
          <a:xfrm>
            <a:off x="535546" y="1321622"/>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923543" y="738244"/>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057400" y="762000"/>
            <a:ext cx="1217054"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657600" y="838200"/>
            <a:ext cx="103309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49460" y="852754"/>
            <a:ext cx="1609042"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3284" y="1587488"/>
            <a:ext cx="310801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64784" y="1898644"/>
            <a:ext cx="2232685" cy="58425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31940" y="1892288"/>
            <a:ext cx="101002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049460" y="1905000"/>
            <a:ext cx="45352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800447" y="1905000"/>
            <a:ext cx="57203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047488" y="1905000"/>
            <a:ext cx="7207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53503" y="2465813"/>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1000" y="2438400"/>
            <a:ext cx="1022562" cy="5833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1647463" y="2482896"/>
            <a:ext cx="1350005" cy="53888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3531940" y="2704266"/>
            <a:ext cx="88766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356616" y="269791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137975" y="2704266"/>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7010400" y="27432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31596" y="2901956"/>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2590800" y="2971800"/>
            <a:ext cx="3156167" cy="2476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257800" y="2667000"/>
            <a:ext cx="1015867"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73667" y="29718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32375" y="3289312"/>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57200" y="3200400"/>
            <a:ext cx="1320225"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2514601" y="32766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485014" y="3448068"/>
            <a:ext cx="25629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514600" y="3200400"/>
            <a:ext cx="5816024"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362261" y="3517912"/>
            <a:ext cx="16871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35546" y="4068771"/>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981199" y="4038600"/>
            <a:ext cx="19812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4572001"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658501" y="4068771"/>
            <a:ext cx="39311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82235" y="4038600"/>
            <a:ext cx="125116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09600" y="4343401"/>
            <a:ext cx="3731654" cy="2841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4690698" y="4386283"/>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4648200" y="4267200"/>
            <a:ext cx="1100501"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6019801" y="4356112"/>
            <a:ext cx="489972"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7051612" y="4356112"/>
            <a:ext cx="1117066"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1113183" y="4703795"/>
            <a:ext cx="8680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1143000" y="4572000"/>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72903" y="4627593"/>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3429000" y="4572000"/>
            <a:ext cx="978993"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1143000" y="5200668"/>
            <a:ext cx="1694299"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74740" y="5200668"/>
            <a:ext cx="81146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198746" y="5083958"/>
            <a:ext cx="2939229"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48000" y="5105400"/>
            <a:ext cx="914400" cy="34768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64784" y="5453083"/>
            <a:ext cx="1371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905000" y="5389595"/>
            <a:ext cx="2895600"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356616" y="5383239"/>
            <a:ext cx="130188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941419" y="5431641"/>
            <a:ext cx="540816"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764785" y="5670580"/>
            <a:ext cx="1158758" cy="317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2136384" y="5700750"/>
            <a:ext cx="761999"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1847721" y="5670580"/>
            <a:ext cx="3791080" cy="287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6509773" y="183071"/>
            <a:ext cx="2634227" cy="369332"/>
          </a:xfrm>
          <a:prstGeom prst="rect">
            <a:avLst/>
          </a:prstGeom>
          <a:noFill/>
        </p:spPr>
        <p:txBody>
          <a:bodyPr wrap="square" rtlCol="0">
            <a:spAutoFit/>
          </a:bodyPr>
          <a:lstStyle/>
          <a:p>
            <a:r>
              <a:rPr lang="en-US" dirty="0" smtClean="0">
                <a:solidFill>
                  <a:srgbClr val="FF0000"/>
                </a:solidFill>
              </a:rPr>
              <a:t>1</a:t>
            </a:r>
            <a:r>
              <a:rPr lang="en-US" dirty="0" smtClean="0"/>
              <a:t>Type of Text? </a:t>
            </a:r>
            <a:r>
              <a:rPr lang="en-US" dirty="0" smtClean="0">
                <a:solidFill>
                  <a:srgbClr val="FF0000"/>
                </a:solidFill>
              </a:rPr>
              <a:t>2</a:t>
            </a:r>
            <a:r>
              <a:rPr lang="en-US" dirty="0" smtClean="0"/>
              <a:t>Topic?</a:t>
            </a:r>
            <a:endParaRPr lang="en-US"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7567</Words>
  <Application>Microsoft Macintosh PowerPoint</Application>
  <PresentationFormat>On-screen Show (4:3)</PresentationFormat>
  <Paragraphs>149</Paragraphs>
  <Slides>52</Slides>
  <Notes>0</Notes>
  <HiddenSlides>0</HiddenSlides>
  <MMClips>0</MMClips>
  <ScaleCrop>false</ScaleCrop>
  <HeadingPairs>
    <vt:vector size="4" baseType="variant">
      <vt:variant>
        <vt:lpstr>Design Template</vt:lpstr>
      </vt:variant>
      <vt:variant>
        <vt:i4>1</vt:i4>
      </vt:variant>
      <vt:variant>
        <vt:lpstr>Slide Titles</vt:lpstr>
      </vt:variant>
      <vt:variant>
        <vt:i4>52</vt:i4>
      </vt:variant>
    </vt:vector>
  </HeadingPairs>
  <TitlesOfParts>
    <vt:vector size="53" baseType="lpstr">
      <vt:lpstr>Office Theme</vt:lpstr>
      <vt:lpstr>How we Read: Exploring Lexical v Grammatical Clues</vt:lpstr>
      <vt:lpstr>How we Read: Exploring Lexical v Grammatical Clues</vt:lpstr>
      <vt:lpstr>Slide 3</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  The name of the planet is derives from the mythical Roman god Saturn, god of fertility, and agriculture. The god Saturn also gives its name to the word "Saturday".  Saturn is clearly visible in the night sky with the naked eye, and in consequence has been known to humans since pre-historic times, but it was not until the year 1659 that the Astronomer Christian Huygens correctly identified Saturn's now famous rings using his telescope.    Saturn is the sixth furthest planet in our solar system from the sun, the average distance being 1427 million Km; Earth by comparison is nine and a half times this distance away from the sun.  The planet Saturn has a diameter of about 120536km, eleven times that of the Earth, making it the second biggest planet in our solar system. Its mass is second only to Jupiter, and is 95 times greater than that of Earth.  </vt:lpstr>
      <vt:lpstr>How we Read: Exploring Lexical v Grammatical Clues</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Read: Exploring Lexical v Grammatical Clues</dc:title>
  <dc:creator>Geoff Barton</dc:creator>
  <cp:lastModifiedBy>Geoff Barton</cp:lastModifiedBy>
  <cp:revision>1</cp:revision>
  <dcterms:created xsi:type="dcterms:W3CDTF">2010-09-02T05:32:38Z</dcterms:created>
  <dcterms:modified xsi:type="dcterms:W3CDTF">2010-09-02T05:32:39Z</dcterms:modified>
</cp:coreProperties>
</file>